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7"/>
  </p:notesMasterIdLst>
  <p:sldIdLst>
    <p:sldId id="823" r:id="rId3"/>
    <p:sldId id="822" r:id="rId4"/>
    <p:sldId id="824" r:id="rId5"/>
    <p:sldId id="825" r:id="rId6"/>
    <p:sldId id="743" r:id="rId7"/>
    <p:sldId id="836" r:id="rId8"/>
    <p:sldId id="811" r:id="rId9"/>
    <p:sldId id="765" r:id="rId10"/>
    <p:sldId id="844" r:id="rId11"/>
    <p:sldId id="817" r:id="rId12"/>
    <p:sldId id="791" r:id="rId13"/>
    <p:sldId id="846" r:id="rId14"/>
    <p:sldId id="788" r:id="rId15"/>
    <p:sldId id="845" r:id="rId16"/>
  </p:sldIdLst>
  <p:sldSz cx="9144000" cy="6858000" type="screen4x3"/>
  <p:notesSz cx="7099300" cy="10234295"/>
  <p:custDataLst>
    <p:tags r:id="rId21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" userDrawn="1">
          <p15:clr>
            <a:srgbClr val="A4A3A4"/>
          </p15:clr>
        </p15:guide>
        <p15:guide id="2" pos="27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EBF5"/>
    <a:srgbClr val="CFD5EA"/>
    <a:srgbClr val="4472C4"/>
    <a:srgbClr val="57C45B"/>
    <a:srgbClr val="DAE7D5"/>
    <a:srgbClr val="A6C5BF"/>
    <a:srgbClr val="F4F9F5"/>
    <a:srgbClr val="DDEBDE"/>
    <a:srgbClr val="C6A3A7"/>
    <a:srgbClr val="327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howGuides="1">
      <p:cViewPr varScale="1">
        <p:scale>
          <a:sx n="108" d="100"/>
          <a:sy n="108" d="100"/>
        </p:scale>
        <p:origin x="-1704" y="-84"/>
      </p:cViewPr>
      <p:guideLst>
        <p:guide orient="horz" pos="835"/>
        <p:guide pos="27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3" cy="45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9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EA28F4A-DEE9-48F7-9DE2-CC603691631B}" type="datetime4">
              <a:rPr lang="en-US" altLang="zh-CN"/>
            </a:fld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82688" y="766763"/>
            <a:ext cx="4732337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784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noProof="0"/>
              <a:t>Click to edit Master text styles</a:t>
            </a:r>
            <a:endParaRPr lang="en-US" altLang="zh-CN" noProof="0"/>
          </a:p>
          <a:p>
            <a:pPr lvl="1"/>
            <a:r>
              <a:rPr lang="en-US" altLang="zh-CN" noProof="0"/>
              <a:t>Second level</a:t>
            </a:r>
            <a:endParaRPr lang="en-US" altLang="zh-CN" noProof="0"/>
          </a:p>
          <a:p>
            <a:pPr lvl="2"/>
            <a:r>
              <a:rPr lang="en-US" altLang="zh-CN" noProof="0"/>
              <a:t>Third level</a:t>
            </a:r>
            <a:endParaRPr lang="en-US" altLang="zh-CN" noProof="0"/>
          </a:p>
          <a:p>
            <a:pPr lvl="3"/>
            <a:r>
              <a:rPr lang="en-US" altLang="zh-CN" noProof="0"/>
              <a:t>Fourth level</a:t>
            </a:r>
            <a:endParaRPr lang="en-US" altLang="zh-CN" noProof="0"/>
          </a:p>
          <a:p>
            <a:pPr lvl="4"/>
            <a:r>
              <a:rPr lang="en-US" altLang="zh-CN" noProof="0"/>
              <a:t>Fifth level</a:t>
            </a:r>
            <a:endParaRPr lang="en-US" altLang="zh-CN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noProof="1" dirty="0">
                <a:latin typeface="Times New Roman" panose="02020603050405020304" pitchFamily="18" charset="0"/>
              </a:defRPr>
            </a:lvl1pPr>
          </a:lstStyle>
          <a:p>
            <a:fld id="{0C8C2632-036C-4049-B775-39D125A5CA57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4"/>
          <p:cNvSpPr>
            <a:spLocks noChangeArrowheads="1"/>
          </p:cNvSpPr>
          <p:nvPr userDrawn="1"/>
        </p:nvSpPr>
        <p:spPr bwMode="auto">
          <a:xfrm>
            <a:off x="228600" y="304800"/>
            <a:ext cx="8763000" cy="6324600"/>
          </a:xfrm>
          <a:prstGeom prst="rect">
            <a:avLst/>
          </a:prstGeom>
          <a:noFill/>
          <a:ln w="25400" cmpd="sng">
            <a:solidFill>
              <a:srgbClr val="001EB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CN" altLang="en-US"/>
          </a:p>
        </p:txBody>
      </p:sp>
      <p:sp>
        <p:nvSpPr>
          <p:cNvPr id="1027" name="Rectangle 45"/>
          <p:cNvSpPr>
            <a:spLocks noChangeArrowheads="1"/>
          </p:cNvSpPr>
          <p:nvPr userDrawn="1"/>
        </p:nvSpPr>
        <p:spPr bwMode="auto">
          <a:xfrm>
            <a:off x="176213" y="304800"/>
            <a:ext cx="8791575" cy="6376988"/>
          </a:xfrm>
          <a:prstGeom prst="rect">
            <a:avLst/>
          </a:prstGeom>
          <a:noFill/>
          <a:ln w="47625" cmpd="thickThin">
            <a:solidFill>
              <a:srgbClr val="0000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CN" altLang="en-US"/>
          </a:p>
        </p:txBody>
      </p:sp>
      <p:sp>
        <p:nvSpPr>
          <p:cNvPr id="2052" name="Text Box 50"/>
          <p:cNvSpPr txBox="1">
            <a:spLocks noChangeArrowheads="1"/>
          </p:cNvSpPr>
          <p:nvPr userDrawn="1"/>
        </p:nvSpPr>
        <p:spPr bwMode="auto">
          <a:xfrm>
            <a:off x="4210050" y="6629400"/>
            <a:ext cx="647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defTabSz="7620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defTabSz="7620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defTabSz="7620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defTabSz="7620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defTabSz="7620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defTabSz="7620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defTabSz="7620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defTabSz="7620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</a:pPr>
            <a:fld id="{64D45C78-CD81-4429-87A2-45B1162A66C7}" type="slidenum">
              <a:rPr lang="en-US" altLang="zh-CN" sz="1000">
                <a:latin typeface="Times New Roman" panose="02020603050405020304" pitchFamily="18" charset="0"/>
                <a:ea typeface="華康粗圓體" pitchFamily="1" charset="-120"/>
              </a:rPr>
            </a:fld>
            <a:endParaRPr lang="en-US" altLang="zh-CN" sz="1000">
              <a:latin typeface="Times New Roman" panose="02020603050405020304" pitchFamily="18" charset="0"/>
              <a:ea typeface="華康粗圓體" pitchFamily="1" charset="-120"/>
            </a:endParaRPr>
          </a:p>
        </p:txBody>
      </p:sp>
      <p:sp>
        <p:nvSpPr>
          <p:cNvPr id="1029" name="Text Box 57"/>
          <p:cNvSpPr txBox="1">
            <a:spLocks noChangeArrowheads="1"/>
          </p:cNvSpPr>
          <p:nvPr userDrawn="1"/>
        </p:nvSpPr>
        <p:spPr bwMode="auto">
          <a:xfrm>
            <a:off x="5410200" y="6477000"/>
            <a:ext cx="3365500" cy="3063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bg1"/>
            </a:solidFill>
            <a:miter lim="800000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zh-CN" sz="1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2054" name="图片 1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6363"/>
            <a:ext cx="10715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icrosoft JhengHei" panose="020B0604030504040204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1"/>
          <p:cNvSpPr txBox="1"/>
          <p:nvPr/>
        </p:nvSpPr>
        <p:spPr>
          <a:xfrm>
            <a:off x="5408930" y="6423660"/>
            <a:ext cx="320992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6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6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zh-CN" altLang="en-US" sz="16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64690" y="349885"/>
            <a:ext cx="55473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一、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原边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5V0.5A-2.4A(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主控内置三极管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)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97205" y="880745"/>
          <a:ext cx="8335645" cy="301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340"/>
                <a:gridCol w="1077595"/>
                <a:gridCol w="889000"/>
                <a:gridCol w="660400"/>
                <a:gridCol w="609600"/>
                <a:gridCol w="2759710"/>
              </a:tblGrid>
              <a:tr h="50165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zh-CN" sz="1600" b="0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型号</a:t>
                      </a:r>
                      <a:endParaRPr lang="zh-CN" altLang="zh-CN" sz="1600" b="0" dirty="0">
                        <a:solidFill>
                          <a:schemeClr val="bg2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 dirty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推荐功率</a:t>
                      </a:r>
                      <a:endParaRPr lang="zh-CN" altLang="en-US" sz="1600" b="0" dirty="0">
                        <a:solidFill>
                          <a:schemeClr val="bg2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600" b="0">
                        <a:solidFill>
                          <a:schemeClr val="bg2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效率</a:t>
                      </a:r>
                      <a:endParaRPr lang="zh-CN" altLang="en-US" sz="1600" b="0">
                        <a:solidFill>
                          <a:schemeClr val="bg2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能效</a:t>
                      </a:r>
                      <a:endParaRPr lang="zh-CN" altLang="en-US" sz="1600" b="0">
                        <a:solidFill>
                          <a:schemeClr val="bg2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 sz="1600" b="0">
                        <a:solidFill>
                          <a:schemeClr val="bg2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33" marR="91433" marT="45714" marB="45714"/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</a:rPr>
                        <a:t>FM3773HA/TC2525HA</a:t>
                      </a:r>
                      <a:endParaRPr lang="en-US" altLang="zh-CN" sz="1600">
                        <a:solidFill>
                          <a:srgbClr val="FF0000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5V/0.5A</a:t>
                      </a:r>
                      <a:endParaRPr lang="en-US" altLang="zh-CN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SOP-7</a:t>
                      </a:r>
                      <a:endParaRPr lang="en-US" altLang="zh-CN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73%</a:t>
                      </a:r>
                      <a:endParaRPr lang="en-US" altLang="zh-CN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altLang="zh-CN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LP3773A,DP3773A</a:t>
                      </a:r>
                      <a:endParaRPr lang="en-US" altLang="zh-CN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33" marR="91433" marT="45714" marB="45714"/>
                </a:tc>
              </a:tr>
              <a:tr h="47942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</a:rPr>
                        <a:t>FM3773HB/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sym typeface="+mn-ea"/>
                        </a:rPr>
                        <a:t>TC2525HB</a:t>
                      </a:r>
                      <a:endParaRPr lang="en-US" altLang="zh-CN" sz="1600">
                        <a:solidFill>
                          <a:srgbClr val="FF0000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chemeClr val="tx1"/>
                          </a:solidFill>
                        </a:rPr>
                        <a:t>5V/1A</a:t>
                      </a:r>
                      <a:endParaRPr lang="en-US" altLang="zh-CN" sz="160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chemeClr val="tx1"/>
                          </a:solidFill>
                        </a:rPr>
                        <a:t>SOP-7</a:t>
                      </a:r>
                      <a:endParaRPr lang="en-US" altLang="zh-CN" sz="160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en-US" altLang="zh-CN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altLang="zh-CN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LP3773B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  <a:sym typeface="+mn-ea"/>
                        </a:rPr>
                        <a:t>,DP3773B,S7132B</a:t>
                      </a:r>
                      <a:endParaRPr lang="en-US" altLang="zh-CN" sz="1600" dirty="0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 marL="91433" marR="91433" marT="45714" marB="45714"/>
                </a:tc>
              </a:tr>
              <a:tr h="4902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</a:rPr>
                        <a:t>FM3773HC/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sym typeface="+mn-ea"/>
                        </a:rPr>
                        <a:t>TC2525HC</a:t>
                      </a:r>
                      <a:endParaRPr lang="en-US" altLang="zh-CN" sz="1600">
                        <a:solidFill>
                          <a:srgbClr val="FF0000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chemeClr val="tx1"/>
                          </a:solidFill>
                        </a:rPr>
                        <a:t>5V/1.2A</a:t>
                      </a:r>
                      <a:endParaRPr lang="en-US" altLang="zh-CN" sz="160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chemeClr val="tx1"/>
                          </a:solidFill>
                        </a:rPr>
                        <a:t>SOP-7</a:t>
                      </a:r>
                      <a:endParaRPr lang="en-US" altLang="zh-CN" sz="160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75%</a:t>
                      </a:r>
                      <a:endParaRPr lang="en-US" altLang="zh-CN" sz="140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altLang="zh-CN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LP3773C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  <a:sym typeface="+mn-ea"/>
                        </a:rPr>
                        <a:t>,DP3773C</a:t>
                      </a:r>
                      <a:endParaRPr lang="en-US" altLang="zh-CN" sz="1600" dirty="0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 marL="91433" marR="91433" marT="45714" marB="45714"/>
                </a:tc>
              </a:tr>
              <a:tr h="510540">
                <a:tc>
                  <a:txBody>
                    <a:bodyPr/>
                    <a:p>
                      <a:pPr algn="ctr">
                        <a:lnSpc>
                          <a:spcPct val="2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effectLst/>
                        </a:rPr>
                        <a:t>FM3783HA/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sym typeface="+mn-ea"/>
                        </a:rPr>
                        <a:t>TC2526HA</a:t>
                      </a:r>
                      <a:endParaRPr lang="en-US" altLang="zh-CN" sz="160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50000"/>
                        </a:lnSpc>
                        <a:buNone/>
                      </a:pPr>
                      <a:r>
                        <a:rPr lang="en-US" altLang="zh-CN" sz="1600">
                          <a:effectLst/>
                        </a:rPr>
                        <a:t>5V/2A</a:t>
                      </a:r>
                      <a:endParaRPr lang="en-US" altLang="zh-CN" sz="16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50000"/>
                        </a:lnSpc>
                        <a:buNone/>
                      </a:pPr>
                      <a:r>
                        <a:rPr lang="en-US" altLang="zh-CN" sz="1600">
                          <a:effectLst/>
                        </a:rPr>
                        <a:t>SOP-7</a:t>
                      </a:r>
                      <a:endParaRPr lang="en-US" altLang="zh-CN" sz="16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400" dirty="0"/>
                        <a:t>84%</a:t>
                      </a:r>
                      <a:endParaRPr lang="en-US" altLang="zh-CN" sz="1400" dirty="0"/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50000"/>
                        </a:lnSpc>
                        <a:buNone/>
                      </a:pPr>
                      <a:r>
                        <a:rPr lang="en-US" altLang="zh-CN" sz="1600">
                          <a:effectLst/>
                        </a:rPr>
                        <a:t>6</a:t>
                      </a:r>
                      <a:endParaRPr lang="en-US" altLang="zh-CN" sz="16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  <a:effectLst/>
                        </a:rPr>
                        <a:t>LP3783A,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  <a:sym typeface="+mn-ea"/>
                        </a:rPr>
                        <a:t>DP3773E,S7133B</a:t>
                      </a:r>
                      <a:endParaRPr lang="en-US" altLang="zh-CN" sz="1600" dirty="0">
                        <a:solidFill>
                          <a:srgbClr val="FF0000"/>
                        </a:solidFill>
                        <a:sym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  <a:effectLst/>
                          <a:sym typeface="+mn-ea"/>
                        </a:rPr>
                        <a:t>SP2637F</a:t>
                      </a:r>
                      <a:endParaRPr lang="en-US" altLang="zh-CN" sz="1600" dirty="0">
                        <a:solidFill>
                          <a:srgbClr val="FF0000"/>
                        </a:solidFill>
                        <a:effectLst/>
                        <a:sym typeface="+mn-ea"/>
                      </a:endParaRPr>
                    </a:p>
                  </a:txBody>
                  <a:tcPr marL="91433" marR="91433" marT="45714" marB="45714"/>
                </a:tc>
              </a:tr>
              <a:tr h="575945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effectLst/>
                        </a:rPr>
                        <a:t>FM3783HB/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sym typeface="+mn-ea"/>
                        </a:rPr>
                        <a:t>TC2526HB</a:t>
                      </a:r>
                      <a:endParaRPr lang="en-US" altLang="zh-CN" sz="160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600">
                          <a:effectLst/>
                        </a:rPr>
                        <a:t>5V/2.4A</a:t>
                      </a:r>
                      <a:endParaRPr lang="en-US" altLang="zh-CN" sz="16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600">
                          <a:effectLst/>
                        </a:rPr>
                        <a:t>SOP-7</a:t>
                      </a:r>
                      <a:endParaRPr lang="en-US" altLang="zh-CN" sz="16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400" dirty="0"/>
                        <a:t>84%</a:t>
                      </a:r>
                      <a:endParaRPr lang="en-US" altLang="zh-CN" sz="1400" dirty="0"/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600">
                          <a:effectLst/>
                        </a:rPr>
                        <a:t>6</a:t>
                      </a:r>
                      <a:endParaRPr lang="en-US" altLang="zh-CN" sz="16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91433" marR="91433" marT="45714" marB="45714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  <a:effectLst/>
                        </a:rPr>
                        <a:t>LP3783B,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  <a:sym typeface="+mn-ea"/>
                        </a:rPr>
                        <a:t>DP3773F,S7134B</a:t>
                      </a:r>
                      <a:endParaRPr lang="en-US" altLang="zh-CN" sz="1600" dirty="0">
                        <a:solidFill>
                          <a:srgbClr val="FF0000"/>
                        </a:solidFill>
                        <a:sym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u="sng" dirty="0">
                          <a:solidFill>
                            <a:srgbClr val="FF0000"/>
                          </a:solidFill>
                          <a:effectLst/>
                          <a:sym typeface="+mn-ea"/>
                        </a:rPr>
                        <a:t>PN8575P</a:t>
                      </a:r>
                      <a:endParaRPr lang="en-US" altLang="zh-CN" sz="1600" u="sng" dirty="0">
                        <a:solidFill>
                          <a:srgbClr val="FF0000"/>
                        </a:solidFill>
                        <a:effectLst/>
                        <a:sym typeface="+mn-ea"/>
                      </a:endParaRPr>
                    </a:p>
                  </a:txBody>
                  <a:tcPr marL="91433" marR="91433" marT="45714" marB="45714"/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497205" y="4712970"/>
          <a:ext cx="8335645" cy="1179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950"/>
                <a:gridCol w="713105"/>
                <a:gridCol w="1134110"/>
                <a:gridCol w="814070"/>
                <a:gridCol w="4296410"/>
              </a:tblGrid>
              <a:tr h="4286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推荐输出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接法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FM9919D/E</a:t>
                      </a:r>
                      <a:endParaRPr lang="en-US" altLang="zh-CN" sz="18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SOP8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5V2A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负端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DP4110S，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7302，CSC7720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SP6551FL</a:t>
                      </a:r>
                      <a:endParaRPr lang="zh-CN" altLang="en-US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84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FM9920D/E</a:t>
                      </a:r>
                      <a:endParaRPr lang="en-US" altLang="zh-CN" sz="18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SOP8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5V2.4A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负端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DP4111，CSC77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26105" y="471170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七、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30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W/35W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774700" y="1257300"/>
          <a:ext cx="7594600" cy="2245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855"/>
                <a:gridCol w="2523490"/>
                <a:gridCol w="2734310"/>
                <a:gridCol w="956945"/>
              </a:tblGrid>
              <a:tr h="396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规格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主控</a:t>
                      </a:r>
                      <a:endParaRPr lang="zh-CN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同步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协议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429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非标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FM7530B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(480mΩ)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FM9918RG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100V10.5mΩ)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52C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4438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FM7635B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(380mΩ)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FM9918RG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100V10.5mΩ)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52C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4438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过认证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FM6330M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(480mΩ)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FM9918RG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100V10.5mΩ)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52C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5321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过认证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FM6335M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(380mΩ)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FM9918RG(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100V10.5mΩ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52C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93395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八、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45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10945" y="1068070"/>
            <a:ext cx="7105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45W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市场，电源主推</a:t>
            </a:r>
            <a:r>
              <a:rPr 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FM6310M/FM6300M+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高压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MOS</a:t>
            </a:r>
            <a:endParaRPr lang="en-US" altLang="zh-CN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56260" y="1550670"/>
          <a:ext cx="8221345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985"/>
                <a:gridCol w="1036955"/>
                <a:gridCol w="756285"/>
                <a:gridCol w="954405"/>
                <a:gridCol w="1033780"/>
                <a:gridCol w="1037590"/>
                <a:gridCol w="607060"/>
                <a:gridCol w="713105"/>
                <a:gridCol w="1059180"/>
              </a:tblGrid>
              <a:tr h="5181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型号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开关管类型</a:t>
                      </a:r>
                      <a:endParaRPr lang="zh-CN" altLang="en-US" sz="1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开关管型号</a:t>
                      </a:r>
                      <a:endParaRPr lang="en-US" altLang="zh-CN" sz="12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开关管耐压</a:t>
                      </a: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(MIN)</a:t>
                      </a:r>
                      <a:endParaRPr lang="en-US" altLang="zh-CN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开关管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内阻</a:t>
                      </a: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(MAX)</a:t>
                      </a:r>
                      <a:endParaRPr lang="en-US" altLang="zh-CN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工作模式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推荐功率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4152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FM6300M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SOT23-6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MOS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FMSJB65R380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650V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380mΩ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QR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45W</a:t>
                      </a:r>
                      <a:endParaRPr 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OB2365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、MK2687</a:t>
                      </a:r>
                      <a:endParaRPr lang="zh-CN" altLang="en-US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FM6310M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SOP-8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MOS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FMSJB65R380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380mΩ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QR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---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98855" y="4517390"/>
            <a:ext cx="68338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备注：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FM6300M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为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脚封装，无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HV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功能；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FM6310M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为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脚封装，带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HV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功能（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高压启动、掉电检测和 Xcap 放电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      2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FM6300M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FM6310M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为外置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MOS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MOS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内阻可根据客户需求选择。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93395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八、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45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78890" y="1172210"/>
            <a:ext cx="34975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45W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市场，同步整流主推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FM9918RG</a:t>
            </a:r>
            <a:endParaRPr lang="en-US" sz="180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875665" y="1529080"/>
          <a:ext cx="7539990" cy="1014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615"/>
                <a:gridCol w="913901"/>
                <a:gridCol w="1714500"/>
                <a:gridCol w="1552892"/>
                <a:gridCol w="1867082"/>
              </a:tblGrid>
              <a:tr h="434975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同步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内置</a:t>
                      </a:r>
                      <a:r>
                        <a:rPr lang="en-US" altLang="zh-CN"/>
                        <a:t>MOS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规格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推荐功率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225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FM9918RG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SOP-8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ea typeface="宋体" panose="02010600030101010101" pitchFamily="2" charset="-122"/>
                        </a:rPr>
                        <a:t>100V10.5mΩ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ea typeface="宋体" panose="02010600030101010101" pitchFamily="2" charset="-122"/>
                        </a:rPr>
                        <a:t>45W(5V-20V)</a:t>
                      </a:r>
                      <a:endParaRPr lang="en-US" altLang="zh-CN" sz="1600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SP6519F</a:t>
                      </a:r>
                      <a:r>
                        <a:rPr lang="zh-CN" altLang="en-US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DK5V100R1</a:t>
                      </a:r>
                      <a:r>
                        <a:rPr lang="en-US" altLang="zh-CN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0</a:t>
                      </a: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S</a:t>
                      </a:r>
                      <a:endParaRPr lang="en-US" altLang="zh-CN" sz="1600"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93395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九、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6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10945" y="1068070"/>
            <a:ext cx="7105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65W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市场，电源主推</a:t>
            </a:r>
            <a:r>
              <a:rPr 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FM2842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FM2865M(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合封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MOS)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FM2865G(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合封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GaN)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56260" y="1550670"/>
          <a:ext cx="8020050" cy="336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855"/>
                <a:gridCol w="1460500"/>
                <a:gridCol w="709295"/>
                <a:gridCol w="1047115"/>
                <a:gridCol w="636905"/>
                <a:gridCol w="958215"/>
                <a:gridCol w="918210"/>
                <a:gridCol w="1163955"/>
              </a:tblGrid>
              <a:tr h="556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型号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开关管类型</a:t>
                      </a:r>
                      <a:endParaRPr lang="zh-CN" altLang="en-US" sz="1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开关管耐压</a:t>
                      </a: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(MIN)</a:t>
                      </a:r>
                      <a:endParaRPr lang="en-US" altLang="zh-CN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工作模式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开关管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内阻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推荐功率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FM2842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SOP-9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MOS/GaN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650V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QR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---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---</a:t>
                      </a:r>
                      <a:endParaRPr 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NCP1342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zh-CN" altLang="en-US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SC3022x</a:t>
                      </a:r>
                      <a:endParaRPr lang="zh-CN" altLang="en-US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FM2865M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DFN-14 9*9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MOS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QR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280m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65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--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98171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FM2865G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DFN-14 9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*9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GaN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QR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180mΩ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65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JW1515H</a:t>
                      </a:r>
                      <a:r>
                        <a:rPr lang="zh-CN" altLang="en-US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DK065G</a:t>
                      </a:r>
                      <a:endParaRPr lang="en-US" altLang="zh-CN" sz="1800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en-US" altLang="zh-CN" sz="1800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93395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九、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6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11910" y="1156970"/>
            <a:ext cx="37261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65W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市场，同步整流主推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FM6905</a:t>
            </a:r>
            <a:r>
              <a:rPr 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+MOS</a:t>
            </a:r>
            <a:endParaRPr lang="en-US" sz="180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636905" y="1845945"/>
          <a:ext cx="780161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730"/>
                <a:gridCol w="1449070"/>
                <a:gridCol w="1031875"/>
                <a:gridCol w="1468755"/>
                <a:gridCol w="1292860"/>
                <a:gridCol w="1417320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同步主控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同步</a:t>
                      </a:r>
                      <a:r>
                        <a:rPr lang="en-US" altLang="zh-CN"/>
                        <a:t>MOS</a:t>
                      </a:r>
                      <a:endParaRPr lang="en-US" altLang="zh-CN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竞品</a:t>
                      </a:r>
                      <a:endParaRPr lang="zh-CN" altLang="en-US" sz="18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endParaRPr lang="zh-CN" altLang="en-US" sz="18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FM6905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SOT23-6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10N07D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PDFN8(5*6)</a:t>
                      </a:r>
                      <a:endParaRPr lang="en-US" altLang="zh-CN" sz="180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ea typeface="宋体" panose="02010600030101010101" pitchFamily="2" charset="-122"/>
                        </a:rPr>
                        <a:t>100V7mΩ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MP6908A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SP6510</a:t>
                      </a:r>
                      <a:endParaRPr lang="en-US" altLang="zh-CN" u="sng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1"/>
          <p:cNvSpPr txBox="1">
            <a:spLocks noChangeArrowheads="1"/>
          </p:cNvSpPr>
          <p:nvPr/>
        </p:nvSpPr>
        <p:spPr bwMode="auto">
          <a:xfrm>
            <a:off x="2379663" y="2698750"/>
            <a:ext cx="39131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/>
              <a:t>   </a:t>
            </a:r>
            <a:endParaRPr lang="zh-CN" altLang="zh-CN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173" name="文本框 1"/>
          <p:cNvSpPr txBox="1"/>
          <p:nvPr/>
        </p:nvSpPr>
        <p:spPr>
          <a:xfrm>
            <a:off x="6292850" y="6450330"/>
            <a:ext cx="140398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 noProof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901190" y="508635"/>
            <a:ext cx="53416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二、原边内置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MOS---FM25xxA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系列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70865" y="1421765"/>
          <a:ext cx="8180705" cy="43167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36905"/>
                <a:gridCol w="466725"/>
                <a:gridCol w="478790"/>
                <a:gridCol w="563245"/>
                <a:gridCol w="521970"/>
                <a:gridCol w="501015"/>
                <a:gridCol w="503555"/>
                <a:gridCol w="615950"/>
                <a:gridCol w="608965"/>
                <a:gridCol w="878205"/>
                <a:gridCol w="837565"/>
                <a:gridCol w="1567815"/>
              </a:tblGrid>
              <a:tr h="799465"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型号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封装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开关管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开关管类型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待机功耗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en-US" altLang="zh-CN" sz="1000" dirty="0"/>
                        <a:t>VDD</a:t>
                      </a:r>
                      <a:r>
                        <a:rPr lang="zh-CN" altLang="en-US" sz="1000" dirty="0"/>
                        <a:t>电压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输出功率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效率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保护功能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应用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dirty="0"/>
                        <a:t>备注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1000" b="1" dirty="0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竞品</a:t>
                      </a:r>
                      <a:endParaRPr lang="zh-CN" altLang="zh-CN" sz="1000" b="1" dirty="0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725805"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FM2539AS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SOP-7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&lt;75mW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11-27V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10W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8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%</a:t>
                      </a:r>
                      <a:endParaRPr lang="zh-CN" altLang="en-US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OVP/OCP/OTP/SCP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手机数码充电器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适配器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六级能效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DP2537C(2/3</a:t>
                      </a:r>
                      <a:r>
                        <a:rPr lang="zh-CN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脚均为</a:t>
                      </a: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FB)</a:t>
                      </a:r>
                      <a:r>
                        <a:rPr lang="zh-CN" altLang="en-US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、OB2500PCP（脚位不一样，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FB</a:t>
                      </a:r>
                      <a:r>
                        <a:rPr lang="zh-CN" altLang="zh-CN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基准不一样</a:t>
                      </a:r>
                      <a:r>
                        <a:rPr lang="zh-CN" altLang="en-US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）</a:t>
                      </a:r>
                      <a:endParaRPr lang="zh-CN" altLang="en-US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41045"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FM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2</a:t>
                      </a:r>
                      <a:r>
                        <a:rPr 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539AD</a:t>
                      </a:r>
                      <a:endParaRPr lang="en-US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DIP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-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7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&lt;75mW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11-27V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10W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8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%</a:t>
                      </a:r>
                      <a:endParaRPr lang="zh-CN" altLang="en-US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OVP/OCP/OTP/SCP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手机数码充电器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适配器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六级能效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DP2539A(DIP-8)</a:t>
                      </a:r>
                      <a:r>
                        <a:rPr lang="zh-CN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、</a:t>
                      </a:r>
                      <a:endParaRPr lang="en-US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OB2530PAP</a:t>
                      </a:r>
                      <a:endParaRPr lang="en-US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(DIP8,FB</a:t>
                      </a:r>
                      <a:r>
                        <a:rPr lang="zh-CN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基准不一样</a:t>
                      </a: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)</a:t>
                      </a:r>
                      <a:r>
                        <a:rPr lang="zh-CN" altLang="en-US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zh-CN" altLang="en-US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40715"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FM2540AS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SOP-7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&lt;75mW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11-27V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10-12W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83%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OVP/OCP/OTP/SCP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手机数码充电器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适配器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六级能效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DP2540A(SOP-7)</a:t>
                      </a:r>
                      <a:endParaRPr lang="en-US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</a:tr>
              <a:tr h="741045"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FM2540AD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DIP-7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&lt;75mW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11-27V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12W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84%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OVP/OCP/OTP/SCP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手机数码充电器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适配器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六级能效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DP2540A</a:t>
                      </a:r>
                      <a:r>
                        <a:rPr lang="zh-CN" altLang="en-US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、</a:t>
                      </a:r>
                      <a:endParaRPr lang="en-US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OB2530TAP</a:t>
                      </a:r>
                      <a:endParaRPr lang="en-US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(DIP8,FB</a:t>
                      </a:r>
                      <a:r>
                        <a:rPr lang="zh-CN" altLang="zh-CN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基准不一样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等</a:t>
                      </a:r>
                      <a:endParaRPr lang="zh-CN" altLang="en-US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</a:tr>
              <a:tr h="668655"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FM2541AD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DIP-7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&lt;75mW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11-27V</a:t>
                      </a:r>
                      <a:endParaRPr lang="en-US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15W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84%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OVP/OCP/OTP/SCP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手机数码充电器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适配器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内置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MOS</a:t>
                      </a:r>
                      <a:endParaRPr lang="en-US" altLang="zh-CN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六级能效</a:t>
                      </a:r>
                      <a:endParaRPr lang="zh-CN" altLang="en-US" sz="1200" b="0" i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DP2543(DIP-8</a:t>
                      </a:r>
                      <a:r>
                        <a:rPr lang="zh-CN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endParaRPr lang="zh-CN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1217930" rtl="0" eaLnBrk="1" fontAlgn="ctr" latinLnBrk="0" hangingPunct="1">
                        <a:buNone/>
                      </a:pP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2/3</a:t>
                      </a:r>
                      <a:r>
                        <a:rPr lang="zh-CN" altLang="en-US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脚均为</a:t>
                      </a:r>
                      <a:r>
                        <a:rPr lang="en-US" altLang="zh-CN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FB)</a:t>
                      </a:r>
                      <a:endParaRPr lang="en-US" altLang="zh-CN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1"/>
          <p:cNvSpPr txBox="1"/>
          <p:nvPr/>
        </p:nvSpPr>
        <p:spPr>
          <a:xfrm>
            <a:off x="5408930" y="6423660"/>
            <a:ext cx="320992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6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zh-CN" altLang="en-US" sz="16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87145" y="643890"/>
            <a:ext cx="760666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三、</a:t>
            </a: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具有恒流、恒压功能的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PWM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控制器</a:t>
            </a: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---FM6368C</a:t>
            </a:r>
            <a:endParaRPr lang="en-US" altLang="zh-CN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8683" y="1262063"/>
            <a:ext cx="2394585" cy="1381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793750" y="2801620"/>
            <a:ext cx="339407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sz="1200" b="0">
                <a:ea typeface="宋体" panose="02010600030101010101" pitchFamily="2" charset="-122"/>
              </a:rPr>
              <a:t>将电容（通常值为10-47nF）连接到SEL和GND</a:t>
            </a:r>
            <a:endParaRPr lang="zh-CN" sz="1200" b="0">
              <a:ea typeface="宋体" panose="02010600030101010101" pitchFamily="2" charset="-122"/>
            </a:endParaRPr>
          </a:p>
          <a:p>
            <a:pPr marL="0" indent="0"/>
            <a:r>
              <a:rPr lang="zh-CN" sz="1200" b="0">
                <a:ea typeface="宋体" panose="02010600030101010101" pitchFamily="2" charset="-122"/>
              </a:rPr>
              <a:t>使IC在CC/CV模式下工作。</a:t>
            </a:r>
            <a:endParaRPr lang="zh-CN" sz="1200" b="0">
              <a:ea typeface="宋体" panose="02010600030101010101" pitchFamily="2" charset="-122"/>
            </a:endParaRPr>
          </a:p>
          <a:p>
            <a:pPr marL="0" indent="0"/>
            <a:r>
              <a:rPr lang="zh-CN" sz="1200" b="0">
                <a:ea typeface="宋体" panose="02010600030101010101" pitchFamily="2" charset="-122"/>
              </a:rPr>
              <a:t>如果SEL引脚悬空，IC将仅在CV模式下工作</a:t>
            </a:r>
            <a:endParaRPr lang="zh-CN" altLang="en-US" sz="1200" b="0"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398780" y="3759835"/>
          <a:ext cx="8495030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075"/>
                <a:gridCol w="1021080"/>
                <a:gridCol w="648970"/>
                <a:gridCol w="1007110"/>
                <a:gridCol w="678180"/>
                <a:gridCol w="490855"/>
                <a:gridCol w="406400"/>
                <a:gridCol w="1353820"/>
                <a:gridCol w="1780540"/>
              </a:tblGrid>
              <a:tr h="5181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反馈</a:t>
                      </a:r>
                      <a:endParaRPr lang="zh-CN" altLang="en-US" sz="1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方式</a:t>
                      </a:r>
                      <a:endParaRPr lang="zh-CN" altLang="en-US" sz="1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功率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六级能效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恒压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恒流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应用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723265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FM6368C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SOT23-6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副边反馈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200W/200W</a:t>
                      </a: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以内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  <a:sym typeface="+mn-ea"/>
                        </a:rPr>
                        <a:t>√</a:t>
                      </a:r>
                      <a:endParaRPr lang="zh-CN" altLang="en-US" sz="18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√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√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充电器</a:t>
                      </a:r>
                      <a:r>
                        <a:rPr lang="en-US" altLang="zh-CN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适配器、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电机驱动电源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宇力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U6201</a:t>
                      </a:r>
                      <a:r>
                        <a:rPr lang="zh-CN" altLang="en-US" sz="16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KP201</a:t>
                      </a:r>
                      <a:endParaRPr lang="en-US" altLang="zh-CN" sz="16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DP2291</a:t>
                      </a:r>
                      <a:r>
                        <a:rPr lang="zh-CN" altLang="en-US" sz="16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AT3238</a:t>
                      </a:r>
                      <a:endParaRPr lang="en-US" altLang="zh-CN" sz="16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805" y="1416685"/>
            <a:ext cx="4512945" cy="20307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632575" y="2107565"/>
            <a:ext cx="699135" cy="54419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TW" altLang="zh-C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7680" y="5236845"/>
            <a:ext cx="7517130" cy="9594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FM6368C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可应用于</a:t>
            </a:r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200W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及</a:t>
            </a:r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200W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以内方案，可轻松通过六级能效；</a:t>
            </a:r>
            <a:endParaRPr lang="en-US" altLang="zh-CN" sz="20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FM6368C VCC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工作电压范围宽于</a:t>
            </a:r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AT3238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。另外，</a:t>
            </a:r>
            <a:endParaRPr lang="zh-CN" altLang="en-US" sz="20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FM6368C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在高低压恒流特性及过流点一致性上性能优于</a:t>
            </a:r>
            <a:r>
              <a:rPr lang="en-US" altLang="zh-CN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AT3238</a:t>
            </a:r>
            <a:r>
              <a:rPr lang="zh-CN" altLang="en-US" sz="20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20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0" grpId="0"/>
      <p:bldP spid="6" grpId="0" bldLvl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 noProof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电源、</a:t>
            </a:r>
            <a:r>
              <a:rPr lang="en-US" altLang="zh-CN" sz="1400" b="1" noProof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90550" y="847090"/>
          <a:ext cx="8114665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870"/>
                <a:gridCol w="1489075"/>
                <a:gridCol w="1134745"/>
                <a:gridCol w="1326515"/>
                <a:gridCol w="1902460"/>
              </a:tblGrid>
              <a:tr h="5791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扫印名称</a:t>
                      </a:r>
                      <a:endParaRPr lang="zh-CN" altLang="en-US" sz="16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6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VDS</a:t>
                      </a:r>
                      <a:endParaRPr lang="en-US" altLang="zh-CN" sz="16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</a:t>
                      </a:r>
                      <a:r>
                        <a:rPr lang="en-US" altLang="zh-CN" sz="16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V</a:t>
                      </a:r>
                      <a:r>
                        <a:rPr lang="zh-CN" altLang="en-US" sz="16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6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Rds(on）Typ 10V(mΩ)</a:t>
                      </a:r>
                      <a:endParaRPr lang="zh-CN" altLang="en-US" sz="16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推荐功率</a:t>
                      </a:r>
                      <a:endParaRPr lang="zh-CN" altLang="en-US" sz="16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FM65R</a:t>
                      </a:r>
                      <a:r>
                        <a:rPr lang="en-US" altLang="zh-CN" sz="1800">
                          <a:sym typeface="+mn-ea"/>
                        </a:rPr>
                        <a:t>150FRD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TO-220F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130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80W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>
                          <a:ea typeface="宋体" panose="02010600030101010101" pitchFamily="2" charset="-122"/>
                        </a:rPr>
                        <a:t>PFC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应用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FM65R280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TO-252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240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65W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FM65R280F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TO-220F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240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65W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FM65R380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TO-252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330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45W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FM65R380F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TO-220F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330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45W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FM65R</a:t>
                      </a:r>
                      <a:r>
                        <a:rPr lang="en-US" altLang="zh-CN" sz="1800">
                          <a:sym typeface="+mn-ea"/>
                        </a:rPr>
                        <a:t>060D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TO-252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540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30W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FM65R</a:t>
                      </a:r>
                      <a:r>
                        <a:rPr lang="en-US" altLang="zh-CN" sz="1800">
                          <a:sym typeface="+mn-ea"/>
                        </a:rPr>
                        <a:t>060DF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TO-220F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540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30W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FM65R</a:t>
                      </a:r>
                      <a:r>
                        <a:rPr lang="en-US" altLang="zh-CN" sz="1800">
                          <a:sym typeface="+mn-ea"/>
                        </a:rPr>
                        <a:t>060DN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DFN5*6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540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25-30W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FM65R1K0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TO-252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25W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FM65R1K0F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TO-220F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25W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FM65R1K0N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DFN5*6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20-25W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FM65R1K</a:t>
                      </a:r>
                      <a:r>
                        <a:rPr lang="en-US" altLang="zh-CN" sz="1800">
                          <a:sym typeface="+mn-ea"/>
                        </a:rPr>
                        <a:t>4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TO252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1200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18W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FM65R</a:t>
                      </a:r>
                      <a:r>
                        <a:rPr lang="en-US" altLang="zh-CN" sz="1800">
                          <a:sym typeface="+mn-ea"/>
                        </a:rPr>
                        <a:t>2</a:t>
                      </a:r>
                      <a:r>
                        <a:rPr lang="zh-CN" altLang="en-US" sz="1800">
                          <a:sym typeface="+mn-ea"/>
                        </a:rPr>
                        <a:t>K</a:t>
                      </a:r>
                      <a:r>
                        <a:rPr lang="en-US" altLang="zh-CN" sz="1800">
                          <a:sym typeface="+mn-ea"/>
                        </a:rPr>
                        <a:t>0P</a:t>
                      </a:r>
                      <a:endParaRPr lang="en-US" altLang="zh-CN" sz="1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TO252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650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2200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18W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42645" y="6181090"/>
            <a:ext cx="7194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</a:rPr>
              <a:t>备注：以上型号均为多层外延工艺，均为我司自主研发、封装和测试；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2797175" y="386715"/>
            <a:ext cx="4148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四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650V N 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MOS</a:t>
            </a:r>
            <a:endParaRPr lang="en-US" altLang="zh-CN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12115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六、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18W/20W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10945" y="875665"/>
            <a:ext cx="6284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18W/20W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市场，电源主推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FM7520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系列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25475" y="1289685"/>
          <a:ext cx="7893685" cy="3700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85"/>
                <a:gridCol w="803910"/>
                <a:gridCol w="999490"/>
                <a:gridCol w="1051560"/>
                <a:gridCol w="1249045"/>
                <a:gridCol w="2652395"/>
              </a:tblGrid>
              <a:tr h="6699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型号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MOS</a:t>
                      </a: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耐压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(MIN)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MOS</a:t>
                      </a: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内阻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(MAX)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推荐功率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65913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FM7520B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SOP8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650V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22.5W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SP6649HF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、S1109SCL、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BP8706D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65913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FM7520BA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SOP8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1.4Ω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MT1619C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OB2631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zh-CN" altLang="en-US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PN8161、KP22306</a:t>
                      </a:r>
                      <a:endParaRPr lang="zh-CN" altLang="en-US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65913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FM7520BS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SOP8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2Ω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SP6648HF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MT1619B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en-US" altLang="zh-CN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BP8705D</a:t>
                      </a:r>
                      <a:endParaRPr lang="en-US" altLang="zh-CN" sz="18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3829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FM7520BL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SOP8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3Ω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单电压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MT1619A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zh-CN" altLang="en-US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SDC5091S</a:t>
                      </a:r>
                      <a:endParaRPr lang="zh-CN" altLang="en-US" sz="1800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669925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FM7620B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SOP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9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650V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22.5W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带恒流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---</a:t>
                      </a:r>
                      <a:endParaRPr lang="en-US" altLang="zh-CN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26440" y="5407025"/>
            <a:ext cx="71729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备注：主要在封装脚位、线路和内置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MOS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的内阻上对比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12115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六、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18W/20W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7710" y="872490"/>
            <a:ext cx="6284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18W/20W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市场，</a:t>
            </a:r>
            <a:r>
              <a:rPr 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同步整流主推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FM9918R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系列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407035" y="1406525"/>
          <a:ext cx="8270240" cy="283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215"/>
                <a:gridCol w="953135"/>
                <a:gridCol w="1591945"/>
                <a:gridCol w="1734185"/>
                <a:gridCol w="2524760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同步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内置</a:t>
                      </a:r>
                      <a:r>
                        <a:rPr lang="en-US" altLang="zh-CN"/>
                        <a:t>MOS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规格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推荐功率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4216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FM9918RL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SOP-8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ea typeface="宋体" panose="02010600030101010101" pitchFamily="2" charset="-122"/>
                        </a:rPr>
                        <a:t>40V15mΩ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ea typeface="宋体" panose="02010600030101010101" pitchFamily="2" charset="-122"/>
                        </a:rPr>
                        <a:t>18-20W(5V-9V)</a:t>
                      </a:r>
                      <a:endParaRPr lang="en-US" altLang="zh-CN" sz="1600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DK5V</a:t>
                      </a:r>
                      <a:r>
                        <a:rPr lang="en-US" altLang="zh-CN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45</a:t>
                      </a: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R15</a:t>
                      </a:r>
                      <a:endParaRPr lang="en-US" altLang="zh-CN" sz="1600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1202055"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FM9918RM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SOP-8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None/>
                      </a:pPr>
                      <a:r>
                        <a:rPr lang="en-US" altLang="zh-CN">
                          <a:ea typeface="宋体" panose="02010600030101010101" pitchFamily="2" charset="-122"/>
                        </a:rPr>
                        <a:t>60V12mΩ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None/>
                      </a:pPr>
                      <a:r>
                        <a:rPr lang="en-US" altLang="zh-CN" sz="1600">
                          <a:ea typeface="宋体" panose="02010600030101010101" pitchFamily="2" charset="-122"/>
                          <a:sym typeface="+mn-ea"/>
                        </a:rPr>
                        <a:t>18-20W(5V-12V)</a:t>
                      </a:r>
                      <a:endParaRPr lang="en-US" altLang="zh-CN" sz="1600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MT6761B</a:t>
                      </a:r>
                      <a:r>
                        <a:rPr lang="zh-CN" altLang="en-US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、SP6516F、KP41262、SDC5161</a:t>
                      </a:r>
                      <a:endParaRPr lang="zh-CN" altLang="en-US" sz="1600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DK5V60R15、</a:t>
                      </a:r>
                      <a:r>
                        <a:rPr lang="en-US" altLang="zh-CN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PN8307H</a:t>
                      </a:r>
                      <a:endParaRPr lang="en-US" altLang="zh-CN" sz="1600" u="sng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57213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FM9918RH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SOP-8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ea typeface="宋体" panose="02010600030101010101" pitchFamily="2" charset="-122"/>
                        </a:rPr>
                        <a:t>80V11mΩ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>
                          <a:ea typeface="宋体" panose="02010600030101010101" pitchFamily="2" charset="-122"/>
                          <a:sym typeface="+mn-ea"/>
                        </a:rPr>
                        <a:t>18-20W(5V-12V)</a:t>
                      </a:r>
                      <a:endParaRPr lang="en-US" altLang="zh-CN" sz="1600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SP651</a:t>
                      </a:r>
                      <a:r>
                        <a:rPr lang="en-US" altLang="zh-CN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8</a:t>
                      </a:r>
                      <a:r>
                        <a:rPr lang="zh-CN" altLang="en-US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F、</a:t>
                      </a: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  <a:sym typeface="+mn-ea"/>
                        </a:rPr>
                        <a:t>DK5V85R15</a:t>
                      </a:r>
                      <a:endParaRPr lang="zh-CN" altLang="en-US" sz="1600" u="sng">
                        <a:solidFill>
                          <a:srgbClr val="FF0000"/>
                        </a:solidFill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48335" y="4811395"/>
            <a:ext cx="71729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备注：主要在封装脚位、线路和内置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</a:rPr>
              <a:t>MOS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</a:rPr>
              <a:t>的耐压和内阻上对比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24530" y="516890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六、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18W/20W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723900" y="1151890"/>
          <a:ext cx="7589520" cy="304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80"/>
                <a:gridCol w="2482850"/>
                <a:gridCol w="2035175"/>
                <a:gridCol w="1910715"/>
              </a:tblGrid>
              <a:tr h="5029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输出规格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主控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同步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协议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FM7620B(1Ω)(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带恒流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FM9918RM/RH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XPD720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系列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51435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FM7520B(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1Ω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FM9918RM/RH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XPD720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系列</a:t>
                      </a:r>
                      <a:endParaRPr lang="zh-CN" altLang="en-US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非标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FM7520BA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(1.4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Ω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FM9918RM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XPD720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系列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FM7520BS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2Ω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FM9918RM/RL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XPD318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系列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FM7520BL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(</a:t>
                      </a: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3Ω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)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FM9918RL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2606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03860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七、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30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W/35W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10945" y="1006475"/>
            <a:ext cx="6284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30W/35W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市场，电源主控主推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FM7530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系列和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FM6330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系列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56260" y="1517015"/>
          <a:ext cx="803084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350"/>
                <a:gridCol w="1014730"/>
                <a:gridCol w="642996"/>
                <a:gridCol w="821431"/>
                <a:gridCol w="738505"/>
                <a:gridCol w="912697"/>
                <a:gridCol w="1045210"/>
                <a:gridCol w="1832926"/>
              </a:tblGrid>
              <a:tr h="4699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型号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封装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内封开关管类型</a:t>
                      </a:r>
                      <a:endParaRPr lang="zh-CN" altLang="en-US" sz="1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开关管耐压</a:t>
                      </a:r>
                      <a:r>
                        <a:rPr lang="en-US" altLang="zh-CN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(MIN)</a:t>
                      </a:r>
                      <a:endParaRPr lang="en-US" altLang="zh-CN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工作模式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开关管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内阻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推荐功率</a:t>
                      </a:r>
                      <a:endParaRPr lang="zh-CN" altLang="en-US" sz="14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竞品</a:t>
                      </a:r>
                      <a:endParaRPr lang="zh-CN" altLang="en-US" sz="14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644525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FM7530B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DFN-8 5*6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MOS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650V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非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QR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480m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非标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None/>
                      </a:pPr>
                      <a:r>
                        <a:rPr lang="zh-CN" altLang="en-US" sz="12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早期较多采用外置方案</a:t>
                      </a:r>
                      <a:endParaRPr lang="zh-CN" altLang="en-US" sz="12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12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381635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FM7635B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DFN-8 5*6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MOS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650V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非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QR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380mΩ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KP22035WG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zh-CN" altLang="en-US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SDH8666Q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、</a:t>
                      </a:r>
                      <a:r>
                        <a:rPr lang="zh-CN" altLang="en-US" sz="1800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SP8666E</a:t>
                      </a:r>
                      <a:endParaRPr lang="zh-CN" altLang="en-US" sz="1800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FM6330M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DFN-8 5*6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MOS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QR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480m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Ω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过认证</a:t>
                      </a:r>
                      <a:r>
                        <a:rPr lang="en-US" altLang="zh-CN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300000"/>
                        </a:lnSpc>
                        <a:buNone/>
                      </a:pPr>
                      <a:r>
                        <a:rPr lang="zh-CN" altLang="en-US" sz="12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早期较多采用外置方案</a:t>
                      </a:r>
                      <a:endParaRPr lang="zh-CN" altLang="en-US" sz="120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FM6335M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DFN-8 5*6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MOS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650V</a:t>
                      </a:r>
                      <a:endParaRPr lang="zh-CN" altLang="en-US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QR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380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mΩ</a:t>
                      </a:r>
                      <a:endParaRPr lang="en-US" altLang="zh-CN" sz="18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过认证</a:t>
                      </a:r>
                      <a:r>
                        <a:rPr lang="en-US" altLang="zh-CN" sz="18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35W</a:t>
                      </a:r>
                      <a:endParaRPr lang="en-US" altLang="zh-CN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KP22035WG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zh-CN" altLang="en-US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SDH8666Q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zh-CN" altLang="en-US" u="sng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SP8666E</a:t>
                      </a:r>
                      <a:endParaRPr lang="zh-CN" altLang="en-US" u="sng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/>
          <p:nvPr/>
        </p:nvSpPr>
        <p:spPr>
          <a:xfrm>
            <a:off x="6292850" y="6450330"/>
            <a:ext cx="113411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noProof="1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电源</a:t>
            </a:r>
            <a:r>
              <a:rPr lang="zh-CN" altLang="en-US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400" b="1"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PD</a:t>
            </a:r>
            <a:endParaRPr lang="en-US" altLang="zh-CN" sz="1400" b="1" noProof="1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66695" y="403860"/>
            <a:ext cx="2587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七、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30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W/35W</a:t>
            </a:r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市场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74420" y="1148715"/>
            <a:ext cx="6284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30W/35W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市场，</a:t>
            </a:r>
            <a:r>
              <a:rPr 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同步整流主推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FM9918RG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656590" y="1695450"/>
          <a:ext cx="7539990" cy="1313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220"/>
                <a:gridCol w="1026296"/>
                <a:gridCol w="1288415"/>
                <a:gridCol w="1226185"/>
                <a:gridCol w="2619874"/>
              </a:tblGrid>
              <a:tr h="673735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同步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 h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ea typeface="宋体" panose="02010600030101010101" pitchFamily="2" charset="-122"/>
                        </a:rPr>
                        <a:t>内置</a:t>
                      </a:r>
                      <a:r>
                        <a:rPr lang="en-US" altLang="zh-CN"/>
                        <a:t>MOS</a:t>
                      </a:r>
                      <a:r>
                        <a:rPr lang="zh-CN" altLang="en-US">
                          <a:ea typeface="宋体" panose="02010600030101010101" pitchFamily="2" charset="-122"/>
                        </a:rPr>
                        <a:t>规格</a:t>
                      </a:r>
                      <a:endParaRPr lang="zh-CN" altLang="en-US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推荐功率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</a:rPr>
                        <a:t>竞品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25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FM9918RG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SOP-8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ea typeface="宋体" panose="02010600030101010101" pitchFamily="2" charset="-122"/>
                        </a:rPr>
                        <a:t>100V10.5mΩ</a:t>
                      </a:r>
                      <a:endParaRPr lang="en-US" altLang="zh-CN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ea typeface="宋体" panose="02010600030101010101" pitchFamily="2" charset="-122"/>
                        </a:rPr>
                        <a:t>30W/35W(5V-20V)</a:t>
                      </a:r>
                      <a:endParaRPr lang="en-US" altLang="zh-CN" sz="1600"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SP6519F</a:t>
                      </a:r>
                      <a:r>
                        <a:rPr lang="zh-CN" altLang="en-US" sz="1600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DK5V100R1</a:t>
                      </a:r>
                      <a:r>
                        <a:rPr lang="en-US" altLang="zh-CN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0</a:t>
                      </a:r>
                      <a:r>
                        <a:rPr lang="zh-CN" altLang="en-US" sz="1600" u="sng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S</a:t>
                      </a:r>
                      <a:endParaRPr lang="zh-CN" altLang="en-US" sz="1600" u="sng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ags/tag1.xml><?xml version="1.0" encoding="utf-8"?>
<p:tagLst xmlns:p="http://schemas.openxmlformats.org/presentationml/2006/main">
  <p:tag name="KSO_WM_UNIT_TABLE_BEAUTIFY" val="smartTable{8baf3511-1623-4351-b699-e9cb535bd3d7}"/>
  <p:tag name="TABLE_ENDDRAG_ORIGIN_RECT" val="656*252"/>
  <p:tag name="TABLE_ENDDRAG_RECT" val="39*63*656*252"/>
</p:tagLst>
</file>

<file path=ppt/tags/tag10.xml><?xml version="1.0" encoding="utf-8"?>
<p:tagLst xmlns:p="http://schemas.openxmlformats.org/presentationml/2006/main">
  <p:tag name="KSO_WM_UNIT_TABLE_BEAUTIFY" val="smartTable{f1035f89-a0ab-405e-a0be-64fd5b982d5a}"/>
  <p:tag name="TABLE_ENDDRAG_ORIGIN_RECT" val="597*190"/>
  <p:tag name="TABLE_ENDDRAG_RECT" val="57*105*597*190"/>
  <p:tag name="KSO_WM_BEAUTIFY_FLAG" val=""/>
</p:tagLst>
</file>

<file path=ppt/tags/tag11.xml><?xml version="1.0" encoding="utf-8"?>
<p:tagLst xmlns:p="http://schemas.openxmlformats.org/presentationml/2006/main">
  <p:tag name="KSO_WM_UNIT_TABLE_BEAUTIFY" val="smartTable{831e3093-4db6-418d-8aed-a616cd29b7df}"/>
  <p:tag name="TABLE_ENDDRAG_ORIGIN_RECT" val="632*177"/>
  <p:tag name="TABLE_ENDDRAG_RECT" val="53*122*632*177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TABLE_BEAUTIFY" val="smartTable{ddb7ea01-ca50-4137-b98f-8939b387de75}"/>
  <p:tag name="TABLE_ENDDRAG_ORIGIN_RECT" val="593*135"/>
  <p:tag name="TABLE_ENDDRAG_RECT" val="70*353*593*135"/>
  <p:tag name="KSO_WM_BEAUTIFY_FLAG" val=""/>
</p:tagLst>
</file>

<file path=ppt/tags/tag14.xml><?xml version="1.0" encoding="utf-8"?>
<p:tagLst xmlns:p="http://schemas.openxmlformats.org/presentationml/2006/main">
  <p:tag name="KSO_WM_UNIT_TABLE_BEAUTIFY" val="smartTable{ea67368f-2254-46bc-ac5e-57ff66e9f6b1}"/>
  <p:tag name="TABLE_ENDDRAG_ORIGIN_RECT" val="583*193"/>
  <p:tag name="TABLE_ENDDRAG_RECT" val="54*99*583*193"/>
  <p:tag name="KSO_WM_BEAUTIFY_FLAG" val=""/>
</p:tagLst>
</file>

<file path=ppt/tags/tag15.xml><?xml version="1.0" encoding="utf-8"?>
<p:tagLst xmlns:p="http://schemas.openxmlformats.org/presentationml/2006/main">
  <p:tag name="KSO_WM_UNIT_TABLE_BEAUTIFY" val="smartTable{831e3093-4db6-418d-8aed-a616cd29b7df}"/>
  <p:tag name="TABLE_ENDDRAG_ORIGIN_RECT" val="632*177"/>
  <p:tag name="TABLE_ENDDRAG_RECT" val="53*122*632*177"/>
</p:tagLst>
</file>

<file path=ppt/tags/tag16.xml><?xml version="1.0" encoding="utf-8"?>
<p:tagLst xmlns:p="http://schemas.openxmlformats.org/presentationml/2006/main">
  <p:tag name="KSO_WM_UNIT_TABLE_BEAUTIFY" val="smartTable{ddb7ea01-ca50-4137-b98f-8939b387de75}"/>
  <p:tag name="TABLE_ENDDRAG_ORIGIN_RECT" val="593*135"/>
  <p:tag name="TABLE_ENDDRAG_RECT" val="70*353*593*135"/>
  <p:tag name="KSO_WM_BEAUTIFY_FLAG" val=""/>
</p:tagLst>
</file>

<file path=ppt/tags/tag17.xml><?xml version="1.0" encoding="utf-8"?>
<p:tagLst xmlns:p="http://schemas.openxmlformats.org/presentationml/2006/main">
  <p:tag name="KSO_WM_UNIT_TABLE_BEAUTIFY" val="smartTable{831e3093-4db6-418d-8aed-a616cd29b7df}"/>
  <p:tag name="TABLE_ENDDRAG_ORIGIN_RECT" val="631*256"/>
  <p:tag name="TABLE_ENDDRAG_RECT" val="43*122*631*256"/>
</p:tagLst>
</file>

<file path=ppt/tags/tag18.xml><?xml version="1.0" encoding="utf-8"?>
<p:tagLst xmlns:p="http://schemas.openxmlformats.org/presentationml/2006/main">
  <p:tag name="KSO_WM_UNIT_TABLE_BEAUTIFY" val="smartTable{ddb7ea01-ca50-4137-b98f-8939b387de75}"/>
  <p:tag name="TABLE_ENDDRAG_ORIGIN_RECT" val="614*96"/>
  <p:tag name="TABLE_ENDDRAG_RECT" val="50*145*614*96"/>
</p:tagLst>
</file>

<file path=ppt/tags/tag19.xml><?xml version="1.0" encoding="utf-8"?>
<p:tagLst xmlns:p="http://schemas.openxmlformats.org/presentationml/2006/main">
  <p:tag name="COMMONDATA" val="eyJoZGlkIjoiYjc2Y2U2OThhM2NhZWRlMDVhY2YxNzU2ODM1N2Y0NWIifQ=="/>
  <p:tag name="KSO_WPP_MARK_KEY" val="14c6e46d-76e2-47c5-9e67-85b6e68d1e93"/>
</p:tagLst>
</file>

<file path=ppt/tags/tag2.xml><?xml version="1.0" encoding="utf-8"?>
<p:tagLst xmlns:p="http://schemas.openxmlformats.org/presentationml/2006/main">
  <p:tag name="KSO_WM_UNIT_TABLE_BEAUTIFY" val="smartTable{0f218d68-04be-436b-abdf-5263a7d2f9e5}"/>
  <p:tag name="TABLE_ENDDRAG_ORIGIN_RECT" val="656*92"/>
  <p:tag name="TABLE_ENDDRAG_RECT" val="39*356*656*92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UNIT_TABLE_BEAUTIFY" val="smartTable{0b583493-35c6-49c6-83ee-d09f30074b3b}"/>
  <p:tag name="TABLE_ENDDRAG_ORIGIN_RECT" val="644*338"/>
  <p:tag name="TABLE_ENDDRAG_RECT" val="28*113*644*338"/>
</p:tagLst>
</file>

<file path=ppt/tags/tag5.xml><?xml version="1.0" encoding="utf-8"?>
<p:tagLst xmlns:p="http://schemas.openxmlformats.org/presentationml/2006/main">
  <p:tag name="KSO_WM_UNIT_TABLE_BEAUTIFY" val="smartTable{b5f298d5-e73f-429c-a17f-61c8edc5869e}"/>
  <p:tag name="TABLE_ENDDRAG_ORIGIN_RECT" val="668*134"/>
  <p:tag name="TABLE_ENDDRAG_RECT" val="31*296*668*134"/>
</p:tagLst>
</file>

<file path=ppt/tags/tag6.xml><?xml version="1.0" encoding="utf-8"?>
<p:tagLst xmlns:p="http://schemas.openxmlformats.org/presentationml/2006/main">
  <p:tag name="KSO_WM_UNIT_TABLE_BEAUTIFY" val="smartTable{94b257ff-c793-4703-aaf0-ae06905242d9}"/>
  <p:tag name="TABLE_ENDDRAG_ORIGIN_RECT" val="638*441"/>
  <p:tag name="TABLE_ENDDRAG_RECT" val="46*66*638*441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TABLE_BEAUTIFY" val="smartTable{831e3093-4db6-418d-8aed-a616cd29b7df}"/>
  <p:tag name="TABLE_ENDDRAG_ORIGIN_RECT" val="621*291"/>
  <p:tag name="TABLE_ENDDRAG_RECT" val="38*102*621*291"/>
</p:tagLst>
</file>

<file path=ppt/tags/tag9.xml><?xml version="1.0" encoding="utf-8"?>
<p:tagLst xmlns:p="http://schemas.openxmlformats.org/presentationml/2006/main">
  <p:tag name="KSO_WM_UNIT_TABLE_BEAUTIFY" val="smartTable{ddb7ea01-ca50-4137-b98f-8939b387de75}"/>
  <p:tag name="TABLE_ENDDRAG_ORIGIN_RECT" val="651*206"/>
  <p:tag name="TABLE_ENDDRAG_RECT" val="32*110*651*206"/>
</p:tagLst>
</file>

<file path=ppt/theme/theme1.xml><?xml version="1.0" encoding="utf-8"?>
<a:theme xmlns:a="http://schemas.openxmlformats.org/drawingml/2006/main" name="1_Blend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lends">
      <a:majorFont>
        <a:latin typeface="Arial"/>
        <a:ea typeface="Microsoft JhengHei"/>
        <a:cs typeface=""/>
      </a:majorFont>
      <a:minorFont>
        <a:latin typeface="Arial"/>
        <a:ea typeface="Microsoft Jheng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TW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PMingLiU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TW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PMingLiU" panose="02020500000000000000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3804</Words>
  <Application>WPS 演示</Application>
  <PresentationFormat>全屏显示(4:3)</PresentationFormat>
  <Paragraphs>999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Tahoma</vt:lpstr>
      <vt:lpstr>PMingLiU</vt:lpstr>
      <vt:lpstr>Times New Roman</vt:lpstr>
      <vt:lpstr>華康粗圓體</vt:lpstr>
      <vt:lpstr>Microsoft JhengHei</vt:lpstr>
      <vt:lpstr>Calibri</vt:lpstr>
      <vt:lpstr>黑体</vt:lpstr>
      <vt:lpstr>楷体</vt:lpstr>
      <vt:lpstr>微软雅黑</vt:lpstr>
      <vt:lpstr>Arial Unicode MS</vt:lpstr>
      <vt:lpstr>1_Blends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Marketing &amp; Sales</dc:creator>
  <cp:lastModifiedBy>WPS_1615110839</cp:lastModifiedBy>
  <cp:revision>987</cp:revision>
  <dcterms:created xsi:type="dcterms:W3CDTF">2004-07-07T05:37:00Z</dcterms:created>
  <dcterms:modified xsi:type="dcterms:W3CDTF">2023-04-29T03:10:00Z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5B1B55F5869A45259EBCFBF39E2D3864_13</vt:lpwstr>
  </property>
</Properties>
</file>